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3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9" r:id="rId12"/>
    <p:sldId id="266" r:id="rId13"/>
    <p:sldId id="280" r:id="rId14"/>
    <p:sldId id="267" r:id="rId15"/>
    <p:sldId id="269" r:id="rId16"/>
    <p:sldId id="282" r:id="rId17"/>
    <p:sldId id="270" r:id="rId18"/>
    <p:sldId id="271" r:id="rId19"/>
    <p:sldId id="272" r:id="rId20"/>
    <p:sldId id="285" r:id="rId21"/>
    <p:sldId id="273" r:id="rId22"/>
    <p:sldId id="274" r:id="rId23"/>
    <p:sldId id="275" r:id="rId24"/>
    <p:sldId id="286" r:id="rId25"/>
    <p:sldId id="287" r:id="rId26"/>
    <p:sldId id="276" r:id="rId27"/>
    <p:sldId id="290" r:id="rId28"/>
    <p:sldId id="277" r:id="rId29"/>
    <p:sldId id="291" r:id="rId30"/>
    <p:sldId id="278" r:id="rId31"/>
    <p:sldId id="292" r:id="rId32"/>
    <p:sldId id="288" r:id="rId33"/>
    <p:sldId id="293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68" d="100"/>
          <a:sy n="68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511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6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6419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60421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9746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1456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502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5393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3453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03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2343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688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441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990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0746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42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357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D5B97-89BC-4731-96EA-9912073AB23E}" type="datetimeFigureOut">
              <a:rPr lang="en-IN" smtClean="0"/>
              <a:t>31-08-2024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08364-B342-48BF-9E99-658285E0EE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04881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5" r:id="rId1"/>
    <p:sldLayoutId id="2147484236" r:id="rId2"/>
    <p:sldLayoutId id="2147484237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  <p:sldLayoutId id="214748425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ABB1-4EC2-8B6E-CE8D-D3F06BDD3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3103" y="1085979"/>
            <a:ext cx="8090598" cy="48065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Verdana" panose="020B0604030504040204" pitchFamily="34" charset="0"/>
                <a:ea typeface="Verdana" panose="020B0604030504040204" pitchFamily="34" charset="0"/>
              </a:rPr>
              <a:t>Solar power regression project</a:t>
            </a:r>
            <a:endParaRPr lang="en-IN" sz="32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E4275-1A8D-F2AE-1278-921BD5D11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7144" y="3954400"/>
            <a:ext cx="3462517" cy="2720799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>
                <a:latin typeface="Verdana" panose="020B0604030504040204" pitchFamily="34" charset="0"/>
                <a:ea typeface="Verdana" panose="020B0604030504040204" pitchFamily="34" charset="0"/>
              </a:rPr>
              <a:t>PROJECT TEAM 3</a:t>
            </a:r>
          </a:p>
          <a:p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Prapanj</a:t>
            </a:r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 KM</a:t>
            </a:r>
          </a:p>
          <a:p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Sowmini</a:t>
            </a:r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 S</a:t>
            </a:r>
          </a:p>
          <a:p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Bandaru</a:t>
            </a:r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 Bharath Kumar</a:t>
            </a:r>
          </a:p>
          <a:p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Saranya Prasad L</a:t>
            </a:r>
          </a:p>
          <a:p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Deepa B</a:t>
            </a:r>
          </a:p>
          <a:p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Gaurav </a:t>
            </a:r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Moreshwar</a:t>
            </a:r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5600" dirty="0" err="1">
                <a:latin typeface="Verdana" panose="020B0604030504040204" pitchFamily="34" charset="0"/>
                <a:ea typeface="Verdana" panose="020B0604030504040204" pitchFamily="34" charset="0"/>
              </a:rPr>
              <a:t>Gondane</a:t>
            </a:r>
            <a:endParaRPr lang="en-US" sz="56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sz="5600" dirty="0">
                <a:latin typeface="Verdana" panose="020B0604030504040204" pitchFamily="34" charset="0"/>
                <a:ea typeface="Verdana" panose="020B0604030504040204" pitchFamily="34" charset="0"/>
              </a:rPr>
              <a:t>Mihir Atul Humnabadkar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A1784-9853-B7C7-9FFA-FBBE72C5F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06" y="1784415"/>
            <a:ext cx="7945792" cy="19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223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10353761" cy="121029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histograms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37951-780A-87C6-C81B-1AD96590F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096" y="1819898"/>
            <a:ext cx="1885241" cy="207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6D7DBC-1F0D-D4CE-079A-C4FCD83A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104" y="1819897"/>
            <a:ext cx="1969704" cy="20747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9658DE-12B8-0939-E38E-7278F69C2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575" y="1819897"/>
            <a:ext cx="1964054" cy="20747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5400CA-DBCD-5224-77B7-405E81EF4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95" y="1819899"/>
            <a:ext cx="2004100" cy="20747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64A8B9-9A28-4173-2DFD-418824763E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3396" y="1817406"/>
            <a:ext cx="1964054" cy="207476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89FDBA-5B28-D7E9-2AF9-A344DF7606E0}"/>
              </a:ext>
            </a:extLst>
          </p:cNvPr>
          <p:cNvCxnSpPr>
            <a:cxnSpLocks/>
          </p:cNvCxnSpPr>
          <p:nvPr/>
        </p:nvCxnSpPr>
        <p:spPr>
          <a:xfrm>
            <a:off x="778933" y="4051060"/>
            <a:ext cx="10803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5F2FD9C-22DD-B834-1FF8-B4B4BB3D1C6D}"/>
              </a:ext>
            </a:extLst>
          </p:cNvPr>
          <p:cNvCxnSpPr>
            <a:cxnSpLocks/>
          </p:cNvCxnSpPr>
          <p:nvPr/>
        </p:nvCxnSpPr>
        <p:spPr>
          <a:xfrm>
            <a:off x="778934" y="1697324"/>
            <a:ext cx="10814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33CDC4E4-F51F-E3D3-36B6-1C106F0210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95" y="4196164"/>
            <a:ext cx="2004100" cy="204094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F0D4DD-EB5B-AF5F-0BC9-81E707441F14}"/>
              </a:ext>
            </a:extLst>
          </p:cNvPr>
          <p:cNvCxnSpPr>
            <a:cxnSpLocks/>
          </p:cNvCxnSpPr>
          <p:nvPr/>
        </p:nvCxnSpPr>
        <p:spPr>
          <a:xfrm>
            <a:off x="784295" y="6359638"/>
            <a:ext cx="10814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098C4BE4-594E-ABE3-A05E-5DB9C8DF02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1097" y="4196164"/>
            <a:ext cx="1873954" cy="204094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6E5020A-8E4E-2756-5051-9069B9475D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8251" y="4200147"/>
            <a:ext cx="1958619" cy="203696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5DAAFFB-7D13-8740-8BEC-FA52A2471D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1575" y="4196164"/>
            <a:ext cx="1947115" cy="204094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29926F0-B289-CA4E-0B39-5177D82B9C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3396" y="4200147"/>
            <a:ext cx="1964054" cy="2034472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02D6386-5BE4-5347-C759-DBDA3A0C4798}"/>
              </a:ext>
            </a:extLst>
          </p:cNvPr>
          <p:cNvCxnSpPr/>
          <p:nvPr/>
        </p:nvCxnSpPr>
        <p:spPr>
          <a:xfrm flipH="1">
            <a:off x="778933" y="1697324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90FDAB2-A529-9379-671E-98D42EAAA08A}"/>
              </a:ext>
            </a:extLst>
          </p:cNvPr>
          <p:cNvCxnSpPr/>
          <p:nvPr/>
        </p:nvCxnSpPr>
        <p:spPr>
          <a:xfrm flipH="1">
            <a:off x="11587761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8FA4986-06D7-2C80-6A75-95C1BD3BFBCD}"/>
              </a:ext>
            </a:extLst>
          </p:cNvPr>
          <p:cNvCxnSpPr/>
          <p:nvPr/>
        </p:nvCxnSpPr>
        <p:spPr>
          <a:xfrm flipH="1">
            <a:off x="3002775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252F5E-3021-D0CC-62E1-15153E88A1B2}"/>
              </a:ext>
            </a:extLst>
          </p:cNvPr>
          <p:cNvCxnSpPr/>
          <p:nvPr/>
        </p:nvCxnSpPr>
        <p:spPr>
          <a:xfrm flipH="1">
            <a:off x="5090794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FD79C1D-0384-5D12-CEA1-16AA29DA757D}"/>
              </a:ext>
            </a:extLst>
          </p:cNvPr>
          <p:cNvCxnSpPr/>
          <p:nvPr/>
        </p:nvCxnSpPr>
        <p:spPr>
          <a:xfrm flipH="1">
            <a:off x="7258470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DE8A198-0FF8-F1DE-ADC5-2DB0AB98D453}"/>
              </a:ext>
            </a:extLst>
          </p:cNvPr>
          <p:cNvCxnSpPr/>
          <p:nvPr/>
        </p:nvCxnSpPr>
        <p:spPr>
          <a:xfrm flipH="1">
            <a:off x="9414759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897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Histogram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0BB76-4F53-423F-9399-FEDD6E15D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Distance-to –solar-noon, temperature, sky-cover and average pressure period have a normal distribution of data.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Wind-direction, visibility and humidity are left-skewed.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 period and power generated are right-skewed.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 is having a kind of normal distribution but slightly right-skewed.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18281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BOX PLOTS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8EEFBF-B9FD-8567-93DB-88667C6A84CA}"/>
              </a:ext>
            </a:extLst>
          </p:cNvPr>
          <p:cNvCxnSpPr>
            <a:cxnSpLocks/>
          </p:cNvCxnSpPr>
          <p:nvPr/>
        </p:nvCxnSpPr>
        <p:spPr>
          <a:xfrm>
            <a:off x="778933" y="4051060"/>
            <a:ext cx="10803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BBF6C5-4203-5BFC-0D45-C5BBA556C9F8}"/>
              </a:ext>
            </a:extLst>
          </p:cNvPr>
          <p:cNvCxnSpPr>
            <a:cxnSpLocks/>
          </p:cNvCxnSpPr>
          <p:nvPr/>
        </p:nvCxnSpPr>
        <p:spPr>
          <a:xfrm>
            <a:off x="778934" y="1697324"/>
            <a:ext cx="10814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2A318-5FF4-A409-2ABD-C4078B146520}"/>
              </a:ext>
            </a:extLst>
          </p:cNvPr>
          <p:cNvCxnSpPr>
            <a:cxnSpLocks/>
          </p:cNvCxnSpPr>
          <p:nvPr/>
        </p:nvCxnSpPr>
        <p:spPr>
          <a:xfrm>
            <a:off x="784295" y="6359638"/>
            <a:ext cx="10814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EEC460-27E0-775D-87C5-5A34DE008AC1}"/>
              </a:ext>
            </a:extLst>
          </p:cNvPr>
          <p:cNvCxnSpPr/>
          <p:nvPr/>
        </p:nvCxnSpPr>
        <p:spPr>
          <a:xfrm flipH="1">
            <a:off x="778933" y="1697324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1CBCC-E59F-93AB-9E55-5B83622C5F7F}"/>
              </a:ext>
            </a:extLst>
          </p:cNvPr>
          <p:cNvCxnSpPr/>
          <p:nvPr/>
        </p:nvCxnSpPr>
        <p:spPr>
          <a:xfrm flipH="1">
            <a:off x="11587761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37A2BF-C9A8-DB0D-BC7C-B27BFB6F7EB1}"/>
              </a:ext>
            </a:extLst>
          </p:cNvPr>
          <p:cNvCxnSpPr/>
          <p:nvPr/>
        </p:nvCxnSpPr>
        <p:spPr>
          <a:xfrm flipH="1">
            <a:off x="3002775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AFB1A1-9972-14E2-6AD8-2B776E93D98E}"/>
              </a:ext>
            </a:extLst>
          </p:cNvPr>
          <p:cNvCxnSpPr/>
          <p:nvPr/>
        </p:nvCxnSpPr>
        <p:spPr>
          <a:xfrm flipH="1">
            <a:off x="5090794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E2A7EA-12EF-3A0C-7A4D-A536D54FCF62}"/>
              </a:ext>
            </a:extLst>
          </p:cNvPr>
          <p:cNvCxnSpPr/>
          <p:nvPr/>
        </p:nvCxnSpPr>
        <p:spPr>
          <a:xfrm flipH="1">
            <a:off x="7258470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FC2FC1-943E-A1BB-7AD0-CC133A8FAEA2}"/>
              </a:ext>
            </a:extLst>
          </p:cNvPr>
          <p:cNvCxnSpPr/>
          <p:nvPr/>
        </p:nvCxnSpPr>
        <p:spPr>
          <a:xfrm flipH="1">
            <a:off x="9414759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B2A926E0-28AC-5C79-C68C-AC548B80D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56" y="1883822"/>
            <a:ext cx="2004638" cy="19882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E306DE-7B65-5A72-37E1-A7CA1A63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926" y="1887583"/>
            <a:ext cx="1829585" cy="19845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19505D-482D-4410-F88D-DB383C130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812" y="1881053"/>
            <a:ext cx="1841507" cy="199103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F8AD78-AA9B-B14F-6F63-25CD796DE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314" y="1883823"/>
            <a:ext cx="1891891" cy="198826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AC94175-4CDA-2E0A-A85B-1D92A4E664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470" y="1883822"/>
            <a:ext cx="1855778" cy="198826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7E4A665-E36D-576A-075A-E39EA5B3C4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156" y="4172888"/>
            <a:ext cx="2004638" cy="20755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88E41C2-513F-E06B-8BFC-94D78E1DD1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8926" y="4172887"/>
            <a:ext cx="1829585" cy="20755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64FFDEB-0B8F-807A-1120-EF7ED35B4B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0812" y="4172886"/>
            <a:ext cx="1841408" cy="207550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54EF75-E3CF-7227-8790-87AB2BFF5A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6314" y="4168653"/>
            <a:ext cx="1891891" cy="20797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98371AE-F291-B640-D15B-ABDB2BA87E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86470" y="4168653"/>
            <a:ext cx="1863447" cy="207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912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dirty="0"/>
              <a:t>BOX PLOTS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89721-6B89-964F-8867-CF620481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Distance-to-solar-noon, temperature and sky-cover have no outliers.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Wind-speed, average wind-speed-period, humidity and average-pressure-period have outliers but in reasonable level.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 direction and visibility have a lot of outliers.</a:t>
            </a:r>
          </a:p>
          <a:p>
            <a:endParaRPr lang="en-US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>
              <a:buNone/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41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scatter PLOTS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8EEFBF-B9FD-8567-93DB-88667C6A84CA}"/>
              </a:ext>
            </a:extLst>
          </p:cNvPr>
          <p:cNvCxnSpPr>
            <a:cxnSpLocks/>
          </p:cNvCxnSpPr>
          <p:nvPr/>
        </p:nvCxnSpPr>
        <p:spPr>
          <a:xfrm>
            <a:off x="778933" y="4051060"/>
            <a:ext cx="10803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BBF6C5-4203-5BFC-0D45-C5BBA556C9F8}"/>
              </a:ext>
            </a:extLst>
          </p:cNvPr>
          <p:cNvCxnSpPr>
            <a:cxnSpLocks/>
          </p:cNvCxnSpPr>
          <p:nvPr/>
        </p:nvCxnSpPr>
        <p:spPr>
          <a:xfrm>
            <a:off x="778934" y="1697324"/>
            <a:ext cx="10814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2A318-5FF4-A409-2ABD-C4078B146520}"/>
              </a:ext>
            </a:extLst>
          </p:cNvPr>
          <p:cNvCxnSpPr>
            <a:cxnSpLocks/>
          </p:cNvCxnSpPr>
          <p:nvPr/>
        </p:nvCxnSpPr>
        <p:spPr>
          <a:xfrm>
            <a:off x="784295" y="6359638"/>
            <a:ext cx="10814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EEC460-27E0-775D-87C5-5A34DE008AC1}"/>
              </a:ext>
            </a:extLst>
          </p:cNvPr>
          <p:cNvCxnSpPr/>
          <p:nvPr/>
        </p:nvCxnSpPr>
        <p:spPr>
          <a:xfrm flipH="1">
            <a:off x="778933" y="1697324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1CBCC-E59F-93AB-9E55-5B83622C5F7F}"/>
              </a:ext>
            </a:extLst>
          </p:cNvPr>
          <p:cNvCxnSpPr/>
          <p:nvPr/>
        </p:nvCxnSpPr>
        <p:spPr>
          <a:xfrm flipH="1">
            <a:off x="11587761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37A2BF-C9A8-DB0D-BC7C-B27BFB6F7EB1}"/>
              </a:ext>
            </a:extLst>
          </p:cNvPr>
          <p:cNvCxnSpPr/>
          <p:nvPr/>
        </p:nvCxnSpPr>
        <p:spPr>
          <a:xfrm flipH="1">
            <a:off x="3002775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AFB1A1-9972-14E2-6AD8-2B776E93D98E}"/>
              </a:ext>
            </a:extLst>
          </p:cNvPr>
          <p:cNvCxnSpPr/>
          <p:nvPr/>
        </p:nvCxnSpPr>
        <p:spPr>
          <a:xfrm flipH="1">
            <a:off x="5090794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E2A7EA-12EF-3A0C-7A4D-A536D54FCF62}"/>
              </a:ext>
            </a:extLst>
          </p:cNvPr>
          <p:cNvCxnSpPr/>
          <p:nvPr/>
        </p:nvCxnSpPr>
        <p:spPr>
          <a:xfrm flipH="1">
            <a:off x="7258470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FC2FC1-943E-A1BB-7AD0-CC133A8FAEA2}"/>
              </a:ext>
            </a:extLst>
          </p:cNvPr>
          <p:cNvCxnSpPr/>
          <p:nvPr/>
        </p:nvCxnSpPr>
        <p:spPr>
          <a:xfrm flipH="1">
            <a:off x="9414759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E1A6B0D-31D8-7AB6-BDF2-4F59692E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895366"/>
            <a:ext cx="1982059" cy="1957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63BC67-55D4-F664-DA3C-5140519D1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29" y="1902433"/>
            <a:ext cx="1846557" cy="1960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CA3EB7-5AA7-2DBD-39B1-2D205E38A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992" y="1906123"/>
            <a:ext cx="1937280" cy="1958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0DFC17-6FDE-0FCC-5876-9965D246B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958" y="1895118"/>
            <a:ext cx="1914700" cy="19677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8158C3-9674-EB27-CA0F-115913EDE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1150" y="1894834"/>
            <a:ext cx="1939049" cy="1977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59E2ED-7E5C-1213-62C4-39310DB1A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576" y="4210223"/>
            <a:ext cx="2059218" cy="199653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B2DF96-D607-DD2A-6F5A-26D998FA74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151" y="4203948"/>
            <a:ext cx="1846557" cy="200280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A123CBA-E073-57C3-BAF6-C47AC2FAC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05992" y="4203945"/>
            <a:ext cx="1926102" cy="20126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B460EC-09F7-E572-EB91-F24A162E5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7322" y="4203945"/>
            <a:ext cx="1922336" cy="20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24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Density plots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8EEFBF-B9FD-8567-93DB-88667C6A84CA}"/>
              </a:ext>
            </a:extLst>
          </p:cNvPr>
          <p:cNvCxnSpPr>
            <a:cxnSpLocks/>
          </p:cNvCxnSpPr>
          <p:nvPr/>
        </p:nvCxnSpPr>
        <p:spPr>
          <a:xfrm>
            <a:off x="778933" y="4051060"/>
            <a:ext cx="10803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BBF6C5-4203-5BFC-0D45-C5BBA556C9F8}"/>
              </a:ext>
            </a:extLst>
          </p:cNvPr>
          <p:cNvCxnSpPr>
            <a:cxnSpLocks/>
          </p:cNvCxnSpPr>
          <p:nvPr/>
        </p:nvCxnSpPr>
        <p:spPr>
          <a:xfrm>
            <a:off x="778934" y="1697324"/>
            <a:ext cx="108144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02A318-5FF4-A409-2ABD-C4078B146520}"/>
              </a:ext>
            </a:extLst>
          </p:cNvPr>
          <p:cNvCxnSpPr>
            <a:cxnSpLocks/>
          </p:cNvCxnSpPr>
          <p:nvPr/>
        </p:nvCxnSpPr>
        <p:spPr>
          <a:xfrm>
            <a:off x="784295" y="6359638"/>
            <a:ext cx="10814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6EEC460-27E0-775D-87C5-5A34DE008AC1}"/>
              </a:ext>
            </a:extLst>
          </p:cNvPr>
          <p:cNvCxnSpPr/>
          <p:nvPr/>
        </p:nvCxnSpPr>
        <p:spPr>
          <a:xfrm flipH="1">
            <a:off x="778933" y="1697324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51CBCC-E59F-93AB-9E55-5B83622C5F7F}"/>
              </a:ext>
            </a:extLst>
          </p:cNvPr>
          <p:cNvCxnSpPr/>
          <p:nvPr/>
        </p:nvCxnSpPr>
        <p:spPr>
          <a:xfrm flipH="1">
            <a:off x="11587761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37A2BF-C9A8-DB0D-BC7C-B27BFB6F7EB1}"/>
              </a:ext>
            </a:extLst>
          </p:cNvPr>
          <p:cNvCxnSpPr/>
          <p:nvPr/>
        </p:nvCxnSpPr>
        <p:spPr>
          <a:xfrm flipH="1">
            <a:off x="3002775" y="1693661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AFB1A1-9972-14E2-6AD8-2B776E93D98E}"/>
              </a:ext>
            </a:extLst>
          </p:cNvPr>
          <p:cNvCxnSpPr/>
          <p:nvPr/>
        </p:nvCxnSpPr>
        <p:spPr>
          <a:xfrm flipH="1">
            <a:off x="5090794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E2A7EA-12EF-3A0C-7A4D-A536D54FCF62}"/>
              </a:ext>
            </a:extLst>
          </p:cNvPr>
          <p:cNvCxnSpPr/>
          <p:nvPr/>
        </p:nvCxnSpPr>
        <p:spPr>
          <a:xfrm flipH="1">
            <a:off x="7258470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FC2FC1-943E-A1BB-7AD0-CC133A8FAEA2}"/>
              </a:ext>
            </a:extLst>
          </p:cNvPr>
          <p:cNvCxnSpPr/>
          <p:nvPr/>
        </p:nvCxnSpPr>
        <p:spPr>
          <a:xfrm flipH="1">
            <a:off x="9414759" y="1691260"/>
            <a:ext cx="11290" cy="466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97A8C6B-8421-0F48-6C6E-8F8DDC4D7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67" y="1753771"/>
            <a:ext cx="2096217" cy="2252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AD726-0CA6-5C17-00AA-6EEE5E3FB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409" y="1753772"/>
            <a:ext cx="1975693" cy="22521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4186D58-666F-A1C8-50A0-B47E3E730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02" y="1747796"/>
            <a:ext cx="2046476" cy="225810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9D7C6D-2AF5-328D-917E-4B7B7462BB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061" y="1753771"/>
            <a:ext cx="2049429" cy="22521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7CC9FF-7B96-BFB2-F411-072286785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607" y="1753770"/>
            <a:ext cx="2064461" cy="22521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9D8C83-5E50-7FCA-0F56-E6849E657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867" y="4132645"/>
            <a:ext cx="2096217" cy="217054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DA588A6-3AD2-ADA7-099A-1E64EDC3D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0166" y="4132645"/>
            <a:ext cx="1963647" cy="21701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D88A234-046C-AAF9-1807-1F4100E6B6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8248" y="4132644"/>
            <a:ext cx="2043241" cy="21701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33F032F-6D0B-DC13-FAF6-97AD4086C1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5061" y="4132644"/>
            <a:ext cx="2049429" cy="217016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583198-3D5E-6D0A-3D92-9E62ECAF1E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7607" y="4132643"/>
            <a:ext cx="2064461" cy="217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82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Density plots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BD7091-137F-576A-9A13-22F48BA8F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Distance-to–solar-noon, temperature, sky-cover and average pressure period have a normal distribution of data.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Wind-direction, visibility and humidity are left-skewed.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 period and power generated are right-skewed.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Wind-speed is having a kind of normal distribution but slightly right-skewed.</a:t>
            </a:r>
          </a:p>
        </p:txBody>
      </p:sp>
    </p:spTree>
    <p:extLst>
      <p:ext uri="{BB962C8B-B14F-4D97-AF65-F5344CB8AC3E}">
        <p14:creationId xmlns:p14="http://schemas.microsoft.com/office/powerpoint/2010/main" val="519795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skewness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62846-A70A-A432-5A44-5A014ADA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55" y="1935921"/>
            <a:ext cx="10614034" cy="434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8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kurtosis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81F75-A850-06BF-9B08-49C33E962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2020712"/>
            <a:ext cx="10353760" cy="42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6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heatmap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B8746-7D4A-0E8B-638B-F0D4FF073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6" y="1935921"/>
            <a:ext cx="10364410" cy="44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75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2DF6-9FF3-DC1E-D901-216C7892A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INDEX</a:t>
            </a:r>
            <a:endParaRPr lang="en-IN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3DEE-DC72-8F1B-C426-657DA58E1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4152336"/>
          </a:xfrm>
        </p:spPr>
        <p:txBody>
          <a:bodyPr>
            <a:normAutofit fontScale="25000" lnSpcReduction="20000"/>
          </a:bodyPr>
          <a:lstStyle/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Project objective and dataset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Variable description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Histograms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Boxplots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Scatter plots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Bar charts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Density plots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Skewness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Kurtosis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Heatmap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Outlier detection</a:t>
            </a:r>
          </a:p>
          <a:p>
            <a:r>
              <a:rPr lang="en-US" sz="4800" dirty="0">
                <a:latin typeface="Verdana" panose="020B0604030504040204" pitchFamily="34" charset="0"/>
                <a:ea typeface="Verdana" panose="020B0604030504040204" pitchFamily="34" charset="0"/>
              </a:rPr>
              <a:t>Scaling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27632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Heatmap 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29F3E-9BB5-414B-AF25-B9D9882FA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Average-wind-speed-period has a high co-relation with the power generated.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Distance-to-solar-noon and humidity have a negative co-relation with the power generated.</a:t>
            </a:r>
          </a:p>
          <a:p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Temperature, wind-direction and wind-speed have a positive co-relation with power generated but with a low value.</a:t>
            </a:r>
          </a:p>
          <a:p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346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Outlier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E2B06-6211-B858-FF7A-C410B3E9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91" y="1817283"/>
            <a:ext cx="3284505" cy="200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06345-D189-F26E-13C9-4101C535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957" y="1817282"/>
            <a:ext cx="3185436" cy="20042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47B471-4BAA-7586-EB0A-CDCAD2720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054" y="1817281"/>
            <a:ext cx="3261643" cy="20042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398F4D-2232-36CB-8AA6-6876440D6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423" y="4120358"/>
            <a:ext cx="3299746" cy="1981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CD0E6E-760C-4075-8324-0E180884C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354" y="4120358"/>
            <a:ext cx="3467400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6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scaling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7D780-06CA-EF8D-F021-BA779A057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825935"/>
            <a:ext cx="1034311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14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Linear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F5B6B-0FB3-621C-076B-0D341371D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8" y="1660865"/>
            <a:ext cx="10074513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94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lasso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01D4DF-468E-29ED-6886-31EF5D00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763" y="1615600"/>
            <a:ext cx="9967824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57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ridge regression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68898F-2612-F525-87F9-D2C5CD15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80" y="1561694"/>
            <a:ext cx="10028789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78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B8D2C5-54B6-DE24-85E9-7035F1B8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42" y="1762981"/>
            <a:ext cx="9983065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4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Decision tree 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C5459C-9D42-8427-EE52-77176D7DD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4" y="1935921"/>
            <a:ext cx="10343112" cy="43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46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Random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D354A-FDD3-976F-1E9C-71297AF08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3" y="1747881"/>
            <a:ext cx="9960203" cy="46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2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Random forest 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3199E-AC3D-E7DD-9CF0-D064195C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103237"/>
            <a:ext cx="1035376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1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4802-D48D-8538-1617-ED301C8DB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Project objective and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0CCA1-97C8-1AB2-7896-1F30F2E11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3"/>
            <a:ext cx="10353762" cy="3785447"/>
          </a:xfrm>
        </p:spPr>
        <p:txBody>
          <a:bodyPr>
            <a:normAutofit/>
          </a:bodyPr>
          <a:lstStyle/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 variable to be predicted is continuous energy production.</a:t>
            </a:r>
          </a:p>
          <a:p>
            <a:pPr marL="0" indent="0">
              <a:buNone/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 primary goal is to model energy production as a function of environmental variables using regression.</a:t>
            </a:r>
          </a:p>
          <a:p>
            <a:pPr marL="0" indent="0">
              <a:buNone/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 dataset solarpowergeneration.csv has been provided for the project.</a:t>
            </a:r>
          </a:p>
          <a:p>
            <a:pPr marL="0" indent="0">
              <a:buNone/>
            </a:pPr>
            <a:endParaRPr lang="en-IN" sz="18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It contains 10 variables and 2920 rows.</a:t>
            </a:r>
          </a:p>
        </p:txBody>
      </p:sp>
    </p:spTree>
    <p:extLst>
      <p:ext uri="{BB962C8B-B14F-4D97-AF65-F5344CB8AC3E}">
        <p14:creationId xmlns:p14="http://schemas.microsoft.com/office/powerpoint/2010/main" val="180901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ada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boosting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657D2-43C9-6ED1-2B5C-A6E6F4C2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42" y="1561694"/>
            <a:ext cx="9983065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50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ada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boosting feature importance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31A3F-F49A-901A-1B99-A6880AB4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020689"/>
            <a:ext cx="10353761" cy="378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712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xga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4245C8-5EB9-2656-013B-2ADBD9C6F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22" y="1621238"/>
            <a:ext cx="9998306" cy="47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30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xga</a:t>
            </a:r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 boosting 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68192B-C0B8-938A-B9D9-BF940DB40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935921"/>
            <a:ext cx="10353761" cy="38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92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 err="1">
                <a:latin typeface="Verdana" panose="020B0604030504040204" pitchFamily="34" charset="0"/>
                <a:ea typeface="Verdana" panose="020B0604030504040204" pitchFamily="34" charset="0"/>
              </a:rPr>
              <a:t>svr</a:t>
            </a:r>
            <a:endParaRPr lang="en-US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4A4CC-78A3-1369-CCB0-F1C6F7C10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3" y="1584556"/>
            <a:ext cx="9960203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8010-D10D-8289-46DF-040E54A4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Variable description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969EE20-5293-3975-F181-746EF33E066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572907"/>
              </p:ext>
            </p:extLst>
          </p:nvPr>
        </p:nvGraphicFramePr>
        <p:xfrm>
          <a:off x="913881" y="2016477"/>
          <a:ext cx="10353675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1225">
                  <a:extLst>
                    <a:ext uri="{9D8B030D-6E8A-4147-A177-3AD203B41FA5}">
                      <a16:colId xmlns:a16="http://schemas.microsoft.com/office/drawing/2014/main" val="2554645787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07542499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965325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Sr.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701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distance_to_solar_moon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radians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715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temperature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Degrees </a:t>
                      </a:r>
                      <a:r>
                        <a:rPr lang="en-IN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Celcius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205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Wind_direction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Degrees (0-360)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870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Wind_speed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Meters per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470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Sky_cover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Scale from 0 to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445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Visibility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kilometers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37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Humidity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669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Average_wind_speed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Meters per 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93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Average_pressure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Mercury 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659581"/>
                  </a:ext>
                </a:extLst>
              </a:tr>
              <a:tr h="303389"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Power_generated</a:t>
                      </a:r>
                      <a:endParaRPr lang="en-IN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Jules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344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9411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8D51C-817F-7693-05B6-A4B1535327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EDA has been done using pandas, </a:t>
            </a:r>
            <a:r>
              <a:rPr lang="en-IN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numpy</a:t>
            </a:r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, seaborn and matplotlib.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6E5E35-8550-DAF1-364D-470D230B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596444"/>
            <a:ext cx="9646515" cy="40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413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60A47-7BF6-C14A-FC3B-56203C800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52" y="1686840"/>
            <a:ext cx="8794045" cy="2252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0181A4-51BE-BBBA-58EC-938F74878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651" y="4143119"/>
            <a:ext cx="8794045" cy="225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0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5E9B6C-2B99-4F60-CAE5-72D57D3F1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41" y="1781618"/>
            <a:ext cx="10701867" cy="464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521D27-85A7-57EA-D741-3339D6D15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675" y="1752997"/>
            <a:ext cx="8128000" cy="449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5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DC7F-B5BF-8BF7-59E6-3B548951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Verdana" panose="020B0604030504040204" pitchFamily="34" charset="0"/>
                <a:ea typeface="Verdana" panose="020B0604030504040204" pitchFamily="34" charset="0"/>
              </a:rPr>
              <a:t>Exploratory data analysis</a:t>
            </a:r>
            <a:endParaRPr lang="en-IN" sz="36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33F73D-A984-FDA7-4A1E-98FDCE9A8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 empty value has been filled with median of that column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1800" dirty="0">
                <a:latin typeface="Verdana" panose="020B0604030504040204" pitchFamily="34" charset="0"/>
                <a:ea typeface="Verdana" panose="020B0604030504040204" pitchFamily="34" charset="0"/>
              </a:rPr>
              <a:t>There are no categorical variables in the dataset so one hot encoding or label encoding has not been done.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3B1ACB-8230-A5F7-D1C7-5F77FE43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45" y="2783516"/>
            <a:ext cx="8963377" cy="9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89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919</TotalTime>
  <Words>449</Words>
  <Application>Microsoft Office PowerPoint</Application>
  <PresentationFormat>Widescreen</PresentationFormat>
  <Paragraphs>116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Bookman Old Style</vt:lpstr>
      <vt:lpstr>Rockwell</vt:lpstr>
      <vt:lpstr>Verdana</vt:lpstr>
      <vt:lpstr>Damask</vt:lpstr>
      <vt:lpstr>Solar power regression project</vt:lpstr>
      <vt:lpstr>INDEX</vt:lpstr>
      <vt:lpstr>Project objective and dataset</vt:lpstr>
      <vt:lpstr>Variable description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histograms</vt:lpstr>
      <vt:lpstr>Histogram insights</vt:lpstr>
      <vt:lpstr>BOX PLOTS</vt:lpstr>
      <vt:lpstr>BOX PLOTS insights</vt:lpstr>
      <vt:lpstr>scatter PLOTS</vt:lpstr>
      <vt:lpstr>Density plots</vt:lpstr>
      <vt:lpstr>Density plots insights</vt:lpstr>
      <vt:lpstr>skewness</vt:lpstr>
      <vt:lpstr>kurtosis</vt:lpstr>
      <vt:lpstr>heatmap</vt:lpstr>
      <vt:lpstr>Heatmap insights</vt:lpstr>
      <vt:lpstr>Outlier detection</vt:lpstr>
      <vt:lpstr>scaling</vt:lpstr>
      <vt:lpstr>Linear regression</vt:lpstr>
      <vt:lpstr>lasso regression</vt:lpstr>
      <vt:lpstr>ridge regression</vt:lpstr>
      <vt:lpstr>Decision tree</vt:lpstr>
      <vt:lpstr>Decision tree feature importance</vt:lpstr>
      <vt:lpstr>Random forest</vt:lpstr>
      <vt:lpstr>Random forest feature importance</vt:lpstr>
      <vt:lpstr>ada boosting</vt:lpstr>
      <vt:lpstr>ada boosting feature importance</vt:lpstr>
      <vt:lpstr>xga boosting</vt:lpstr>
      <vt:lpstr>xga boosting feature importance</vt:lpstr>
      <vt:lpstr>svr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A0358</dc:creator>
  <cp:lastModifiedBy>A0358</cp:lastModifiedBy>
  <cp:revision>124</cp:revision>
  <dcterms:created xsi:type="dcterms:W3CDTF">2024-08-22T07:25:56Z</dcterms:created>
  <dcterms:modified xsi:type="dcterms:W3CDTF">2024-08-31T07:51:35Z</dcterms:modified>
</cp:coreProperties>
</file>